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75" r:id="rId2"/>
    <p:sldId id="281" r:id="rId3"/>
    <p:sldId id="317" r:id="rId4"/>
    <p:sldId id="314" r:id="rId5"/>
    <p:sldId id="303" r:id="rId6"/>
    <p:sldId id="302" r:id="rId7"/>
    <p:sldId id="316" r:id="rId8"/>
    <p:sldId id="315" r:id="rId9"/>
    <p:sldId id="306" r:id="rId10"/>
    <p:sldId id="305" r:id="rId11"/>
    <p:sldId id="307" r:id="rId12"/>
    <p:sldId id="308" r:id="rId13"/>
    <p:sldId id="309" r:id="rId14"/>
    <p:sldId id="310" r:id="rId15"/>
    <p:sldId id="311" r:id="rId16"/>
    <p:sldId id="313" r:id="rId17"/>
    <p:sldId id="320" r:id="rId18"/>
    <p:sldId id="318" r:id="rId19"/>
    <p:sldId id="299" r:id="rId20"/>
    <p:sldId id="292" r:id="rId21"/>
    <p:sldId id="290" r:id="rId22"/>
    <p:sldId id="319" r:id="rId23"/>
    <p:sldId id="287" r:id="rId24"/>
    <p:sldId id="288" r:id="rId25"/>
    <p:sldId id="291" r:id="rId26"/>
    <p:sldId id="289" r:id="rId27"/>
    <p:sldId id="293" r:id="rId28"/>
    <p:sldId id="300" r:id="rId29"/>
    <p:sldId id="296" r:id="rId30"/>
    <p:sldId id="297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EF1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65" autoAdjust="0"/>
    <p:restoredTop sz="95304" autoAdjust="0"/>
  </p:normalViewPr>
  <p:slideViewPr>
    <p:cSldViewPr>
      <p:cViewPr>
        <p:scale>
          <a:sx n="90" d="100"/>
          <a:sy n="90" d="100"/>
        </p:scale>
        <p:origin x="-368" y="-1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Sheet1!$B$2:$B$17</c:f>
              <c:strCache>
                <c:ptCount val="16"/>
                <c:pt idx="0">
                  <c:v>All Students</c:v>
                </c:pt>
                <c:pt idx="1">
                  <c:v>Am Indian</c:v>
                </c:pt>
                <c:pt idx="2">
                  <c:v>Asian Pac Is</c:v>
                </c:pt>
                <c:pt idx="3">
                  <c:v>Asian</c:v>
                </c:pt>
                <c:pt idx="4">
                  <c:v>Pac Is</c:v>
                </c:pt>
                <c:pt idx="5">
                  <c:v>Black</c:v>
                </c:pt>
                <c:pt idx="6">
                  <c:v>Hispanic</c:v>
                </c:pt>
                <c:pt idx="7">
                  <c:v>White</c:v>
                </c:pt>
                <c:pt idx="8">
                  <c:v>&gt;or=2 races</c:v>
                </c:pt>
                <c:pt idx="9">
                  <c:v>SPED</c:v>
                </c:pt>
                <c:pt idx="10">
                  <c:v>LEP</c:v>
                </c:pt>
                <c:pt idx="11">
                  <c:v>Low Income</c:v>
                </c:pt>
                <c:pt idx="12">
                  <c:v>Migrant</c:v>
                </c:pt>
                <c:pt idx="13">
                  <c:v>504 Plan</c:v>
                </c:pt>
                <c:pt idx="14">
                  <c:v>Female</c:v>
                </c:pt>
                <c:pt idx="15">
                  <c:v>Male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76.6</c:v>
                </c:pt>
                <c:pt idx="1">
                  <c:v>56.5</c:v>
                </c:pt>
                <c:pt idx="2">
                  <c:v>81.7</c:v>
                </c:pt>
                <c:pt idx="3">
                  <c:v>82.9</c:v>
                </c:pt>
                <c:pt idx="4">
                  <c:v>66.2</c:v>
                </c:pt>
                <c:pt idx="5">
                  <c:v>65.4</c:v>
                </c:pt>
                <c:pt idx="6">
                  <c:v>64.5</c:v>
                </c:pt>
                <c:pt idx="7">
                  <c:v>80.0</c:v>
                </c:pt>
                <c:pt idx="8">
                  <c:v>73.6</c:v>
                </c:pt>
                <c:pt idx="9">
                  <c:v>56.6</c:v>
                </c:pt>
                <c:pt idx="10">
                  <c:v>52.5</c:v>
                </c:pt>
                <c:pt idx="11">
                  <c:v>65.2</c:v>
                </c:pt>
                <c:pt idx="12">
                  <c:v>64.3</c:v>
                </c:pt>
                <c:pt idx="13">
                  <c:v>80.3</c:v>
                </c:pt>
                <c:pt idx="14">
                  <c:v>80.1</c:v>
                </c:pt>
                <c:pt idx="15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41192"/>
        <c:axId val="2206344"/>
        <c:axId val="0"/>
      </c:bar3DChart>
      <c:catAx>
        <c:axId val="2341192"/>
        <c:scaling>
          <c:orientation val="minMax"/>
        </c:scaling>
        <c:delete val="0"/>
        <c:axPos val="b"/>
        <c:majorTickMark val="out"/>
        <c:minorTickMark val="none"/>
        <c:tickLblPos val="nextTo"/>
        <c:crossAx val="2206344"/>
        <c:crosses val="autoZero"/>
        <c:auto val="1"/>
        <c:lblAlgn val="ctr"/>
        <c:lblOffset val="100"/>
        <c:noMultiLvlLbl val="0"/>
      </c:catAx>
      <c:valAx>
        <c:axId val="2206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411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3/4/13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image" Target="../media/image14.png"/><Relationship Id="rId5" Type="http://schemas.openxmlformats.org/officeDocument/2006/relationships/hyperlink" Target="http://nasspblogs.org/principaldifference/2010/12/pisa_its_poverty_not_stupid_1.html" TargetMode="External"/><Relationship Id="rId6" Type="http://schemas.openxmlformats.org/officeDocument/2006/relationships/image" Target="../media/image1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2" TargetMode="External"/><Relationship Id="rId4" Type="http://schemas.openxmlformats.org/officeDocument/2006/relationships/image" Target="../media/image1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5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tableausoftware.com/views/PISAScoresvsPoverty/Sheet1?:embed=yes&amp;:toolbar=yes&amp;:tabs=no" TargetMode="External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teachweb.cns.utexas.edu/Marder/Visualizations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hyperlink" Target="http://uteachweb.cns.utexas.edu/sites/default/files/TexasChartersMovie.mov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hyperlink" Target="http://www.k12.wa.us/DataAdmin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png"/><Relationship Id="rId3" Type="http://schemas.openxmlformats.org/officeDocument/2006/relationships/hyperlink" Target="http://www.k12.wa.us/DataAdmi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http://www.k12.wa.us/DataAdmin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dataadmin/" TargetMode="External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29.emf"/><Relationship Id="rId6" Type="http://schemas.openxmlformats.org/officeDocument/2006/relationships/image" Target="../media/image30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hyperlink" Target="http://www.pewsocialtrends.org/2012/11/05/record-shares-of-young-adults-have-finished-both-high-school-and-colleg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" TargetMode="External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imeshighereducation.co.uk/world-university-rankings/2012-13/world-ranking" TargetMode="Externa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ationsreportcard.gov/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ces.ed.gov/nationsreportcard/naepdata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hyperlink" Target="http://www.edweek.org/ew/contributors/sean.cavanag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62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3716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How many of our students graduate?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685800" y="1981200"/>
          <a:ext cx="9253538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Document" r:id="rId3" imgW="21942857" imgH="11022222" progId="Word.Document.12">
                  <p:link updateAutomatic="1"/>
                </p:oleObj>
              </mc:Choice>
              <mc:Fallback>
                <p:oleObj name="Document" r:id="rId3" imgW="21942857" imgH="11022222" progId="Word.Document.12">
                  <p:link updateAutomatic="1"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9253538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5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447800" y="26988"/>
          <a:ext cx="7391400" cy="72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8" name="Document" r:id="rId3" imgW="21942857" imgH="29358730" progId="Word.Document.12">
                  <p:link updateAutomatic="1"/>
                </p:oleObj>
              </mc:Choice>
              <mc:Fallback>
                <p:oleObj name="Document" r:id="rId3" imgW="21942857" imgH="29358730" progId="Word.Document.12">
                  <p:link updateAutomatic="1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988"/>
                        <a:ext cx="7391400" cy="723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2" name="Document" r:id="rId3" imgW="21942857" imgH="19555556" progId="Word.Document.12">
                  <p:link updateAutomatic="1"/>
                </p:oleObj>
              </mc:Choice>
              <mc:Fallback>
                <p:oleObj name="Document" r:id="rId3" imgW="21942857" imgH="19555556" progId="Word.Document.12">
                  <p:link updateAutomatic="1"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14400"/>
                        <a:ext cx="7086600" cy="6240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62000"/>
          </a:xfrm>
        </p:spPr>
        <p:txBody>
          <a:bodyPr/>
          <a:lstStyle/>
          <a:p>
            <a:r>
              <a:rPr lang="en-US" sz="2000" dirty="0" smtClean="0"/>
              <a:t>Yellow dots: US 0-10, 10-25, 25-50, </a:t>
            </a:r>
            <a:r>
              <a:rPr lang="en-US" sz="2000" dirty="0" err="1" smtClean="0"/>
              <a:t>avg</a:t>
            </a:r>
            <a:r>
              <a:rPr lang="en-US" sz="2000" dirty="0" smtClean="0"/>
              <a:t>, 50-75 and 75-100% kids in poverty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449720" y="3176419"/>
            <a:ext cx="692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http://uteachweb.cns.utexas.edu/Marder/</a:t>
            </a:r>
            <a:r>
              <a:rPr lang="en-US" dirty="0" smtClean="0">
                <a:hlinkClick r:id="rId2"/>
              </a:rPr>
              <a:t>Visualizations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798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http://public.tableausoftware.com/views/PISAScoresvsPoverty/Sheet1?:embed=yes&amp;:toolbar=yes&amp;:tabs=</a:t>
            </a:r>
            <a:r>
              <a:rPr lang="en-US" sz="1400" dirty="0" smtClean="0">
                <a:hlinkClick r:id="rId3"/>
              </a:rPr>
              <a:t>no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2-11-16 at 3.4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7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3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4 at 4.28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467600" cy="5830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642597" y="3272803"/>
            <a:ext cx="642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3"/>
              </a:rPr>
              <a:t>http://uteachweb.cns.utexas.edu/sites/default/files/</a:t>
            </a:r>
            <a:r>
              <a:rPr lang="en-US" sz="1600" dirty="0" smtClean="0">
                <a:hlinkClick r:id="rId3"/>
              </a:rPr>
              <a:t>TexasChartersMovie.mov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581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/>
              <a:t>Adjusted Cohort Graduation Rate (four-year)</a:t>
            </a:r>
            <a:br>
              <a:rPr lang="en-US" sz="3600" dirty="0" smtClean="0"/>
            </a:br>
            <a:r>
              <a:rPr lang="en-US" sz="3600" dirty="0" smtClean="0"/>
              <a:t>Class of 2011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2192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663531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http://www.k12.wa.us/DataAdmin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Screen shot 2012-11-16 at 3.49.1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200" y="-304800"/>
            <a:ext cx="7848600" cy="54229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9200" y="5486400"/>
            <a:ext cx="5321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the latest report as of March, 2013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19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sad news</a:t>
            </a:r>
            <a:r>
              <a:rPr lang="en-US" sz="44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8" name="Worksheet" r:id="rId4" imgW="4572000" imgH="3721100" progId="Excel.Sheet.8">
                  <p:embed/>
                </p:oleObj>
              </mc:Choice>
              <mc:Fallback>
                <p:oleObj name="Worksheet" r:id="rId4" imgW="4572000" imgH="3721100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48400" cy="4712060"/>
                      </a:xfrm>
                      <a:prstGeom prst="rect">
                        <a:avLst/>
                      </a:prstGeom>
                      <a:noFill/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114800" cy="480060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“In 2012, for the first time ever, one-third of the nation’s 25- to 29-year-olds have completed at least a bachelor’s degree.  These across-the-board increases have occurred despite dramatic immigration-driven changes in the racial and ethnic composition of college-age young adults, a trend that had led some experts to expect a decline in educational attainment.</a:t>
            </a:r>
          </a:p>
          <a:p>
            <a:pPr marL="0">
              <a:buNone/>
            </a:pPr>
            <a:r>
              <a:rPr lang="en-US" sz="2000" dirty="0" smtClean="0"/>
              <a:t>College completion is now at record levels among key demographic groups: men and women; blacks, whites and Hispanics; and foreign-born and native-born Americans.”</a:t>
            </a:r>
          </a:p>
          <a:p>
            <a:pPr marL="0"/>
            <a:endParaRPr lang="en-US" dirty="0"/>
          </a:p>
        </p:txBody>
      </p:sp>
      <p:pic>
        <p:nvPicPr>
          <p:cNvPr id="4" name="Picture 3" descr="Screen shot 2012-11-17 at 10.24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41" y="1066800"/>
            <a:ext cx="4960859" cy="518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5080000" cy="50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838200"/>
            <a:ext cx="3161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Released: November 5, 2012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64008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http://www.pewsocialtrends.org/2012/11/05/record-shares-of-young-adults-have-finished-both-high-school-and-college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WASL/HSPE: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Concentrating on HS and updating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2009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(latest available…) data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 rot="16200000">
            <a:off x="5599908" y="3447246"/>
            <a:ext cx="58674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Published Online: </a:t>
            </a:r>
            <a:r>
              <a:rPr lang="en-US" sz="1400" dirty="0" smtClean="0"/>
              <a:t>June 1</a:t>
            </a:r>
            <a:r>
              <a:rPr lang="en-US" sz="1400" dirty="0"/>
              <a:t>, </a:t>
            </a:r>
            <a:r>
              <a:rPr lang="en-US" sz="1400" dirty="0" smtClean="0"/>
              <a:t>2012 in Education Week – Diplomas Count 2012</a:t>
            </a:r>
            <a:endParaRPr lang="en-US" sz="1400" dirty="0"/>
          </a:p>
          <a:p>
            <a:r>
              <a:rPr lang="en-US" sz="1400" dirty="0"/>
              <a:t>Published in Print: June </a:t>
            </a:r>
            <a:r>
              <a:rPr lang="en-US" sz="1400" dirty="0" smtClean="0"/>
              <a:t>7, 2012, </a:t>
            </a:r>
            <a:r>
              <a:rPr lang="en-US" sz="1400" dirty="0"/>
              <a:t>as </a:t>
            </a:r>
            <a:r>
              <a:rPr lang="en-US" sz="1400" b="1" dirty="0"/>
              <a:t>Graduation Rate Keeps Climbing; Strong Gains for Latino </a:t>
            </a:r>
            <a:r>
              <a:rPr lang="en-US" sz="1400" b="1" dirty="0" err="1"/>
              <a:t>Students</a:t>
            </a:r>
            <a:r>
              <a:rPr lang="en-US" sz="1400" dirty="0" err="1" smtClean="0"/>
              <a:t>Strong</a:t>
            </a:r>
            <a:r>
              <a:rPr lang="en-US" sz="1400" dirty="0" smtClean="0"/>
              <a:t> </a:t>
            </a:r>
            <a:r>
              <a:rPr lang="en-US" sz="1400" dirty="0"/>
              <a:t>signs of improvement on graduation</a:t>
            </a:r>
          </a:p>
          <a:p>
            <a:r>
              <a:rPr lang="en-US" sz="1400" dirty="0"/>
              <a:t>By Christopher B. Swanson 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3"/>
              </a:rPr>
              <a:t>http://www.edweek.org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" name="Picture 1" descr="dcgradratetrendingupward-c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5801"/>
            <a:ext cx="7927699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1805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144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hlinkClick r:id="rId2"/>
              </a:rPr>
              <a:t>http://www.timeshighereducation.co.uk/world-university-rankings/2012-13/world-</a:t>
            </a:r>
            <a:r>
              <a:rPr lang="en-US" sz="1400" dirty="0" smtClean="0">
                <a:hlinkClick r:id="rId2"/>
              </a:rPr>
              <a:t>ranking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2" name="Picture 1" descr="Screen shot 2013-03-04 at 3.54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99744"/>
            <a:ext cx="6102350" cy="5858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81000" y="632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hlinkClick r:id="rId2"/>
              </a:rPr>
              <a:t>http://nces.ed.gov/nationsreportcard/naepdata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638800" y="6324600"/>
            <a:ext cx="2819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3"/>
              </a:rPr>
              <a:t>http://nationsreportcard.gov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3" name="Picture 2" descr="Screen shot 2013-03-04 at 4.15.3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52400"/>
            <a:ext cx="5664200" cy="60722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67000" y="685800"/>
            <a:ext cx="6477000" cy="1143000"/>
          </a:xfrm>
        </p:spPr>
        <p:txBody>
          <a:bodyPr/>
          <a:lstStyle/>
          <a:p>
            <a:pPr algn="l"/>
            <a:r>
              <a:rPr lang="en-US" dirty="0" smtClean="0"/>
              <a:t>NAEP - Reading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2" name="Picture 1" descr="Screen shot 2012-11-16 at 3.36.4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9144000" cy="4051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90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pic>
        <p:nvPicPr>
          <p:cNvPr id="7" name="Picture 6" descr="Screen shot 2012-11-16 at 3.15.2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381000" y="1345200"/>
            <a:ext cx="8077200" cy="551280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400" y="685800"/>
            <a:ext cx="5562600" cy="1143000"/>
          </a:xfrm>
        </p:spPr>
        <p:txBody>
          <a:bodyPr/>
          <a:lstStyle/>
          <a:p>
            <a:pPr algn="l"/>
            <a:r>
              <a:rPr lang="en-US" dirty="0" smtClean="0"/>
              <a:t>NAEP - Math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8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6400800" cy="1905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U.S. reading scores on </a:t>
            </a:r>
            <a:b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1-02-24 at 9.08.49 AM.png"/>
          <p:cNvPicPr>
            <a:picLocks noChangeAspect="1"/>
          </p:cNvPicPr>
          <p:nvPr/>
        </p:nvPicPr>
        <p:blipFill>
          <a:blip r:embed="rId3"/>
          <a:srcRect b="27143"/>
          <a:stretch>
            <a:fillRect/>
          </a:stretch>
        </p:blipFill>
        <p:spPr>
          <a:xfrm>
            <a:off x="241300" y="2400300"/>
            <a:ext cx="5626100" cy="1295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5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1500</TotalTime>
  <Words>849</Words>
  <Application>Microsoft Macintosh PowerPoint</Application>
  <PresentationFormat>On-screen Show (4:3)</PresentationFormat>
  <Paragraphs>91</Paragraphs>
  <Slides>30</Slides>
  <Notes>12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How many of our students graduate?</vt:lpstr>
      <vt:lpstr>First the good news:</vt:lpstr>
      <vt:lpstr>PowerPoint Presentation</vt:lpstr>
      <vt:lpstr>Concentrating on HS and updating to 2009 (latest available…) data</vt:lpstr>
      <vt:lpstr>Our universities seem to do well…</vt:lpstr>
      <vt:lpstr>PowerPoint Presentation</vt:lpstr>
      <vt:lpstr>NAEP - Reading 8th grade</vt:lpstr>
      <vt:lpstr>NAEP - Math 8th grade</vt:lpstr>
      <vt:lpstr>But internationally … U.S. reading scores on  Program for International Student Assessment </vt:lpstr>
      <vt:lpstr>But wait a minute …</vt:lpstr>
      <vt:lpstr>PowerPoint Presentation</vt:lpstr>
      <vt:lpstr>Gasp!</vt:lpstr>
      <vt:lpstr>&lt;10% poverty</vt:lpstr>
      <vt:lpstr>10 – 24.9% poverty </vt:lpstr>
      <vt:lpstr>PowerPoint Presentation</vt:lpstr>
      <vt:lpstr>Yellow dots: US 0-10, 10-25, 25-50, avg, 50-75 and 75-100% kids in poverty</vt:lpstr>
      <vt:lpstr>PowerPoint Presentation</vt:lpstr>
      <vt:lpstr>Adjusted Cohort Graduation Rate (four-year) Class of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Educating more people  to a higher degree </vt:lpstr>
      <vt:lpstr>And on the WASL/HSPE: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111</cp:revision>
  <cp:lastPrinted>2010-10-26T18:04:25Z</cp:lastPrinted>
  <dcterms:created xsi:type="dcterms:W3CDTF">2012-11-18T06:16:47Z</dcterms:created>
  <dcterms:modified xsi:type="dcterms:W3CDTF">2013-03-05T00:30:42Z</dcterms:modified>
</cp:coreProperties>
</file>